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71" r:id="rId5"/>
    <p:sldId id="259" r:id="rId6"/>
    <p:sldId id="269" r:id="rId7"/>
    <p:sldId id="260" r:id="rId8"/>
    <p:sldId id="272" r:id="rId9"/>
    <p:sldId id="261" r:id="rId10"/>
    <p:sldId id="262" r:id="rId11"/>
    <p:sldId id="263" r:id="rId12"/>
    <p:sldId id="270" r:id="rId13"/>
    <p:sldId id="264" r:id="rId14"/>
    <p:sldId id="265" r:id="rId15"/>
    <p:sldId id="267" r:id="rId16"/>
    <p:sldId id="266" r:id="rId17"/>
    <p:sldId id="26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000"/>
    <p:restoredTop sz="94763"/>
  </p:normalViewPr>
  <p:slideViewPr>
    <p:cSldViewPr snapToGrid="0" snapToObjects="1" showGuides="1">
      <p:cViewPr varScale="1">
        <p:scale>
          <a:sx n="62" d="100"/>
          <a:sy n="62" d="100"/>
        </p:scale>
        <p:origin x="224" y="1624"/>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7AF1EB-97DA-4746-A4E1-7535C9A6B88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3666083-B09A-9E44-A282-84D2C192E1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1DE6F04-0ED8-424F-B447-4C9769C0E594}"/>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5" name="Footer Placeholder 4">
            <a:extLst>
              <a:ext uri="{FF2B5EF4-FFF2-40B4-BE49-F238E27FC236}">
                <a16:creationId xmlns:a16="http://schemas.microsoft.com/office/drawing/2014/main" id="{CC4DAB2D-54B9-DE4D-B1CE-24E6D8FE90E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AEC2599-2514-1946-A4B1-4CC33C30F9F8}"/>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7585057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F2C503-563A-B840-B912-D697FAE59C7E}"/>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2CD4B3-5528-C54B-AD7F-983B59D84975}"/>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D28BC8A-76DE-7B40-AF35-2734B8B84BB3}"/>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5" name="Footer Placeholder 4">
            <a:extLst>
              <a:ext uri="{FF2B5EF4-FFF2-40B4-BE49-F238E27FC236}">
                <a16:creationId xmlns:a16="http://schemas.microsoft.com/office/drawing/2014/main" id="{CED4DD74-4D93-0D42-8C26-F3BA0A5076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9BBADB-17DF-D04D-BE18-02CA9FFB0C5A}"/>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2599197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92F9FDA-F681-1E40-8E96-574AADC56DC2}"/>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593F63E-1C0C-F64D-AD40-7E24B657CE0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9BBF43-119A-8840-AA65-75135AB36146}"/>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5" name="Footer Placeholder 4">
            <a:extLst>
              <a:ext uri="{FF2B5EF4-FFF2-40B4-BE49-F238E27FC236}">
                <a16:creationId xmlns:a16="http://schemas.microsoft.com/office/drawing/2014/main" id="{2CC3995D-1018-3B4C-9D0F-EC68FCBF55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EA0A151-EF88-B945-AEC3-C36AE82F4641}"/>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112409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AEE37D-1F01-3A4A-873A-11A833EE880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E9102C-257D-DD4C-9EAF-7A3D76A10A86}"/>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ED519C-D3DE-4E44-91D2-676B97F6268B}"/>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5" name="Footer Placeholder 4">
            <a:extLst>
              <a:ext uri="{FF2B5EF4-FFF2-40B4-BE49-F238E27FC236}">
                <a16:creationId xmlns:a16="http://schemas.microsoft.com/office/drawing/2014/main" id="{5A7A91C6-9673-5947-BA1B-8744F5B99F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75D5EE3-E081-1247-A938-63930ABF080E}"/>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26818452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BE1E0-BC14-DB4C-900A-9E75EADFF16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17AC59F-ABD8-6C4E-BB1A-68F47C6C6AD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E989BBD-1D15-3D41-A169-D1E5B2FD601E}"/>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5" name="Footer Placeholder 4">
            <a:extLst>
              <a:ext uri="{FF2B5EF4-FFF2-40B4-BE49-F238E27FC236}">
                <a16:creationId xmlns:a16="http://schemas.microsoft.com/office/drawing/2014/main" id="{BD36A45B-F76E-9D4C-8107-D39935D09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81CDF09-A95E-9446-8AB1-B8C7684797BF}"/>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37832715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A7F34C-651F-A94D-8698-A6AFFA674BE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8520BC0-0592-834A-8876-39CEE7A929A2}"/>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32E7859-9803-A24C-AB74-B78A4257A5A3}"/>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CE85381-2C0F-DA45-BCA6-EF022793B0DC}"/>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6" name="Footer Placeholder 5">
            <a:extLst>
              <a:ext uri="{FF2B5EF4-FFF2-40B4-BE49-F238E27FC236}">
                <a16:creationId xmlns:a16="http://schemas.microsoft.com/office/drawing/2014/main" id="{2AAE1D18-2AD3-7342-BDA9-D5C4BBE6070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E4D56CC-9BA3-724C-BBED-9279B28C1632}"/>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974520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A91A29-A52F-E64D-ABF7-0E3A99EA220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5D0CD5-E0DA-FD4B-A11F-AB6DDBBA4A9F}"/>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50A1DEBB-EE8A-2A4F-A0FB-80B7D92806EF}"/>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E9AEF04-C30A-6D4B-8CCF-A0A38EA794F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D0A06129-8764-3C4D-8776-B8E6928358F7}"/>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A269080-D1CB-964B-A8C1-D8D65AA01DAE}"/>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8" name="Footer Placeholder 7">
            <a:extLst>
              <a:ext uri="{FF2B5EF4-FFF2-40B4-BE49-F238E27FC236}">
                <a16:creationId xmlns:a16="http://schemas.microsoft.com/office/drawing/2014/main" id="{D7B70770-FA2F-F241-9FF3-ADCB4E39956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D81C0648-DFDF-A743-86E2-AE8F750440A8}"/>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10387018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610897-5BD5-6747-ABCB-31242D8D4ED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45170F-1645-814C-843C-3CCB04778074}"/>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4" name="Footer Placeholder 3">
            <a:extLst>
              <a:ext uri="{FF2B5EF4-FFF2-40B4-BE49-F238E27FC236}">
                <a16:creationId xmlns:a16="http://schemas.microsoft.com/office/drawing/2014/main" id="{E30A4661-B308-4140-84E8-90086B90468D}"/>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B7F7AA3-AC92-4542-873F-97A2DD83EC09}"/>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40528719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969898-A8FF-0443-8D53-854067FAC0C3}"/>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3" name="Footer Placeholder 2">
            <a:extLst>
              <a:ext uri="{FF2B5EF4-FFF2-40B4-BE49-F238E27FC236}">
                <a16:creationId xmlns:a16="http://schemas.microsoft.com/office/drawing/2014/main" id="{43C383ED-80ED-DB4C-AB54-9E9FF510E39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334862C-D585-F548-AE50-6920C6978189}"/>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1740212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DDA4F6-7943-A042-8D8F-26DAD7E23FC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5701AF5-0AA7-E840-860E-1D081F5BC3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40F0001B-22DD-974E-B341-EA2C57E02FB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681A88B-79FE-6147-994F-CB39525DDBF5}"/>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6" name="Footer Placeholder 5">
            <a:extLst>
              <a:ext uri="{FF2B5EF4-FFF2-40B4-BE49-F238E27FC236}">
                <a16:creationId xmlns:a16="http://schemas.microsoft.com/office/drawing/2014/main" id="{904A7D9E-83D5-5E45-8ABB-7969D73793B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F2B0CE-DB5E-8049-B8E2-AED183221318}"/>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25099350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2333A-AC45-C947-B0ED-39F0494CFAB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B1AF6F2-14E6-854B-81CB-B3B44DC5A9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2E8BF8F-BC9A-624A-9197-AF962269CEA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8ABBC860-7F62-8842-8CE7-5255E39E3214}"/>
              </a:ext>
            </a:extLst>
          </p:cNvPr>
          <p:cNvSpPr>
            <a:spLocks noGrp="1"/>
          </p:cNvSpPr>
          <p:nvPr>
            <p:ph type="dt" sz="half" idx="10"/>
          </p:nvPr>
        </p:nvSpPr>
        <p:spPr/>
        <p:txBody>
          <a:bodyPr/>
          <a:lstStyle/>
          <a:p>
            <a:fld id="{593255E2-8124-B64E-8EFB-7C729AE176B5}" type="datetimeFigureOut">
              <a:rPr lang="en-US" smtClean="0"/>
              <a:t>4/5/20</a:t>
            </a:fld>
            <a:endParaRPr lang="en-US"/>
          </a:p>
        </p:txBody>
      </p:sp>
      <p:sp>
        <p:nvSpPr>
          <p:cNvPr id="6" name="Footer Placeholder 5">
            <a:extLst>
              <a:ext uri="{FF2B5EF4-FFF2-40B4-BE49-F238E27FC236}">
                <a16:creationId xmlns:a16="http://schemas.microsoft.com/office/drawing/2014/main" id="{900D5913-F504-984E-AD2F-64BB20337D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BE4D5A9-D9C2-F04A-8E42-1486E828A149}"/>
              </a:ext>
            </a:extLst>
          </p:cNvPr>
          <p:cNvSpPr>
            <a:spLocks noGrp="1"/>
          </p:cNvSpPr>
          <p:nvPr>
            <p:ph type="sldNum" sz="quarter" idx="12"/>
          </p:nvPr>
        </p:nvSpPr>
        <p:spPr/>
        <p:txBody>
          <a:bodyPr/>
          <a:lstStyle/>
          <a:p>
            <a:fld id="{AD35E5F7-5124-D04D-8840-9C7B4CF05926}" type="slidenum">
              <a:rPr lang="en-US" smtClean="0"/>
              <a:t>‹#›</a:t>
            </a:fld>
            <a:endParaRPr lang="en-US"/>
          </a:p>
        </p:txBody>
      </p:sp>
    </p:spTree>
    <p:extLst>
      <p:ext uri="{BB962C8B-B14F-4D97-AF65-F5344CB8AC3E}">
        <p14:creationId xmlns:p14="http://schemas.microsoft.com/office/powerpoint/2010/main" val="1938671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7853E40-7D3B-784E-8971-858F1635DC7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6F40750-F7D2-994E-AE92-87D43FE9969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245D93-0F43-9C46-B08A-A285ABEDBF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3255E2-8124-B64E-8EFB-7C729AE176B5}" type="datetimeFigureOut">
              <a:rPr lang="en-US" smtClean="0"/>
              <a:t>4/5/20</a:t>
            </a:fld>
            <a:endParaRPr lang="en-US"/>
          </a:p>
        </p:txBody>
      </p:sp>
      <p:sp>
        <p:nvSpPr>
          <p:cNvPr id="5" name="Footer Placeholder 4">
            <a:extLst>
              <a:ext uri="{FF2B5EF4-FFF2-40B4-BE49-F238E27FC236}">
                <a16:creationId xmlns:a16="http://schemas.microsoft.com/office/drawing/2014/main" id="{DAA1662A-4763-5F44-8C95-D63CD0E74F1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4C76CEA-35BB-5D41-AEA6-AAC01D40F0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35E5F7-5124-D04D-8840-9C7B4CF05926}" type="slidenum">
              <a:rPr lang="en-US" smtClean="0"/>
              <a:t>‹#›</a:t>
            </a:fld>
            <a:endParaRPr lang="en-US"/>
          </a:p>
        </p:txBody>
      </p:sp>
    </p:spTree>
    <p:extLst>
      <p:ext uri="{BB962C8B-B14F-4D97-AF65-F5344CB8AC3E}">
        <p14:creationId xmlns:p14="http://schemas.microsoft.com/office/powerpoint/2010/main" val="366105611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tif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tif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tiff"/><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CB9EA51-B88F-EE44-A828-CD25E25E9DB7}"/>
              </a:ext>
            </a:extLst>
          </p:cNvPr>
          <p:cNvPicPr>
            <a:picLocks noChangeAspect="1"/>
          </p:cNvPicPr>
          <p:nvPr/>
        </p:nvPicPr>
        <p:blipFill>
          <a:blip r:embed="rId2"/>
          <a:stretch>
            <a:fillRect/>
          </a:stretch>
        </p:blipFill>
        <p:spPr>
          <a:xfrm>
            <a:off x="3429000" y="755650"/>
            <a:ext cx="5105400" cy="4254500"/>
          </a:xfrm>
          <a:prstGeom prst="rect">
            <a:avLst/>
          </a:prstGeom>
        </p:spPr>
      </p:pic>
      <p:sp>
        <p:nvSpPr>
          <p:cNvPr id="2" name="Title 1">
            <a:extLst>
              <a:ext uri="{FF2B5EF4-FFF2-40B4-BE49-F238E27FC236}">
                <a16:creationId xmlns:a16="http://schemas.microsoft.com/office/drawing/2014/main" id="{99A1CD2E-09A4-2A40-8619-6489ADEFAC94}"/>
              </a:ext>
            </a:extLst>
          </p:cNvPr>
          <p:cNvSpPr>
            <a:spLocks noGrp="1"/>
          </p:cNvSpPr>
          <p:nvPr>
            <p:ph type="ctrTitle"/>
          </p:nvPr>
        </p:nvSpPr>
        <p:spPr>
          <a:xfrm>
            <a:off x="1524000" y="1909763"/>
            <a:ext cx="9144000" cy="2387600"/>
          </a:xfrm>
        </p:spPr>
        <p:txBody>
          <a:bodyPr>
            <a:normAutofit/>
          </a:bodyPr>
          <a:lstStyle/>
          <a:p>
            <a:r>
              <a:rPr lang="en-US" sz="13800" b="1" dirty="0"/>
              <a:t>Strike 3!</a:t>
            </a:r>
          </a:p>
        </p:txBody>
      </p:sp>
      <p:sp>
        <p:nvSpPr>
          <p:cNvPr id="3" name="TextBox 2">
            <a:extLst>
              <a:ext uri="{FF2B5EF4-FFF2-40B4-BE49-F238E27FC236}">
                <a16:creationId xmlns:a16="http://schemas.microsoft.com/office/drawing/2014/main" id="{41B73ED8-7EC5-6A4C-B233-D2016976F9A6}"/>
              </a:ext>
            </a:extLst>
          </p:cNvPr>
          <p:cNvSpPr txBox="1"/>
          <p:nvPr/>
        </p:nvSpPr>
        <p:spPr>
          <a:xfrm>
            <a:off x="633172" y="4192092"/>
            <a:ext cx="11253915" cy="923330"/>
          </a:xfrm>
          <a:prstGeom prst="rect">
            <a:avLst/>
          </a:prstGeom>
          <a:solidFill>
            <a:schemeClr val="bg1"/>
          </a:solidFill>
        </p:spPr>
        <p:txBody>
          <a:bodyPr wrap="none" rtlCol="0">
            <a:spAutoFit/>
          </a:bodyPr>
          <a:lstStyle/>
          <a:p>
            <a:pPr algn="ctr"/>
            <a:r>
              <a:rPr lang="en-US" sz="5400" dirty="0"/>
              <a:t>The journey of spiritual transformation </a:t>
            </a:r>
          </a:p>
        </p:txBody>
      </p:sp>
    </p:spTree>
    <p:extLst>
      <p:ext uri="{BB962C8B-B14F-4D97-AF65-F5344CB8AC3E}">
        <p14:creationId xmlns:p14="http://schemas.microsoft.com/office/powerpoint/2010/main" val="3861485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077A-1C53-CF40-B0DE-29EA36701BA5}"/>
              </a:ext>
            </a:extLst>
          </p:cNvPr>
          <p:cNvSpPr>
            <a:spLocks noGrp="1"/>
          </p:cNvSpPr>
          <p:nvPr>
            <p:ph type="title"/>
          </p:nvPr>
        </p:nvSpPr>
        <p:spPr>
          <a:xfrm>
            <a:off x="831850" y="1709738"/>
            <a:ext cx="10515600" cy="3522662"/>
          </a:xfrm>
        </p:spPr>
        <p:txBody>
          <a:bodyPr>
            <a:noAutofit/>
          </a:bodyPr>
          <a:lstStyle/>
          <a:p>
            <a:r>
              <a:rPr lang="en-US" sz="4000" b="1" dirty="0"/>
              <a:t>John 21:15 (NKJV)</a:t>
            </a:r>
            <a:br>
              <a:rPr lang="en-US" sz="4000" b="1" dirty="0"/>
            </a:br>
            <a:br>
              <a:rPr lang="en-US" sz="4000" b="1" dirty="0"/>
            </a:br>
            <a:r>
              <a:rPr lang="en-US" sz="4000" dirty="0"/>
              <a:t>When they had finished eating, Jesus said to Simon Peter, “Simon son of John, do you love me more than these?”</a:t>
            </a:r>
            <a:br>
              <a:rPr lang="en-US" sz="4000" dirty="0"/>
            </a:br>
            <a:r>
              <a:rPr lang="en-US" sz="4000" dirty="0"/>
              <a:t>“Yes, Lord,” he said, “you know that I love you.”</a:t>
            </a:r>
            <a:br>
              <a:rPr lang="en-US" sz="4000" dirty="0"/>
            </a:br>
            <a:r>
              <a:rPr lang="en-US" sz="4000" dirty="0"/>
              <a:t>Jesus said, “</a:t>
            </a:r>
            <a:r>
              <a:rPr lang="en-US" sz="4000" u="sng" dirty="0"/>
              <a:t>Feed my lambs</a:t>
            </a:r>
            <a:r>
              <a:rPr lang="en-US" sz="4000" dirty="0"/>
              <a:t>.”</a:t>
            </a:r>
          </a:p>
        </p:txBody>
      </p:sp>
    </p:spTree>
    <p:extLst>
      <p:ext uri="{BB962C8B-B14F-4D97-AF65-F5344CB8AC3E}">
        <p14:creationId xmlns:p14="http://schemas.microsoft.com/office/powerpoint/2010/main" val="20248688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581527" y="368969"/>
            <a:ext cx="10515600" cy="880980"/>
          </a:xfrm>
          <a:solidFill>
            <a:schemeClr val="accent5">
              <a:lumMod val="40000"/>
              <a:lumOff val="60000"/>
            </a:schemeClr>
          </a:solidFill>
        </p:spPr>
        <p:txBody>
          <a:bodyPr>
            <a:normAutofit fontScale="90000"/>
          </a:bodyPr>
          <a:lstStyle/>
          <a:p>
            <a:r>
              <a:rPr lang="en-US" sz="7200" b="1" dirty="0"/>
              <a:t>3 Affirmations</a:t>
            </a:r>
          </a:p>
        </p:txBody>
      </p:sp>
      <p:sp>
        <p:nvSpPr>
          <p:cNvPr id="5" name="Text Placeholder 4">
            <a:extLst>
              <a:ext uri="{FF2B5EF4-FFF2-40B4-BE49-F238E27FC236}">
                <a16:creationId xmlns:a16="http://schemas.microsoft.com/office/drawing/2014/main" id="{F51F9380-4732-3B41-85D0-5880329EC560}"/>
              </a:ext>
            </a:extLst>
          </p:cNvPr>
          <p:cNvSpPr>
            <a:spLocks noGrp="1"/>
          </p:cNvSpPr>
          <p:nvPr>
            <p:ph idx="1"/>
          </p:nvPr>
        </p:nvSpPr>
        <p:spPr>
          <a:xfrm>
            <a:off x="838200" y="1384300"/>
            <a:ext cx="10515600" cy="5130800"/>
          </a:xfrm>
        </p:spPr>
        <p:txBody>
          <a:bodyPr>
            <a:normAutofit/>
          </a:bodyPr>
          <a:lstStyle/>
          <a:p>
            <a:r>
              <a:rPr lang="en-US" sz="4000" dirty="0"/>
              <a:t>Restoration is not a one time process</a:t>
            </a:r>
          </a:p>
          <a:p>
            <a:r>
              <a:rPr lang="en-US" sz="4000" dirty="0"/>
              <a:t>Despite our failures, Jesus can  restore us to serve Him and others.</a:t>
            </a:r>
          </a:p>
          <a:p>
            <a:r>
              <a:rPr lang="en-US" sz="4000" dirty="0"/>
              <a:t>Our personal story of restoration can be a powerful testimony about God in our lives.</a:t>
            </a:r>
            <a:endParaRPr lang="en-US" sz="5400" dirty="0"/>
          </a:p>
        </p:txBody>
      </p:sp>
    </p:spTree>
    <p:extLst>
      <p:ext uri="{BB962C8B-B14F-4D97-AF65-F5344CB8AC3E}">
        <p14:creationId xmlns:p14="http://schemas.microsoft.com/office/powerpoint/2010/main" val="2445705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077A-1C53-CF40-B0DE-29EA36701BA5}"/>
              </a:ext>
            </a:extLst>
          </p:cNvPr>
          <p:cNvSpPr>
            <a:spLocks noGrp="1"/>
          </p:cNvSpPr>
          <p:nvPr>
            <p:ph type="title"/>
          </p:nvPr>
        </p:nvSpPr>
        <p:spPr>
          <a:xfrm>
            <a:off x="831850" y="1709738"/>
            <a:ext cx="10515600" cy="3522662"/>
          </a:xfrm>
        </p:spPr>
        <p:txBody>
          <a:bodyPr>
            <a:noAutofit/>
          </a:bodyPr>
          <a:lstStyle/>
          <a:p>
            <a:r>
              <a:rPr lang="en-US" sz="4000" b="1" dirty="0"/>
              <a:t>Luke 22:32 (NIV)</a:t>
            </a:r>
            <a:br>
              <a:rPr lang="en-US" sz="4000" b="1" dirty="0"/>
            </a:br>
            <a:br>
              <a:rPr lang="en-US" sz="4000" b="1" dirty="0"/>
            </a:br>
            <a:r>
              <a:rPr lang="en-SG" sz="5400" dirty="0"/>
              <a:t>But I have prayed for you, Simon, that your faith may not fail. And when you have turned back, </a:t>
            </a:r>
            <a:r>
              <a:rPr lang="en-SG" sz="5400" u="sng" dirty="0"/>
              <a:t>strengthen your brothers</a:t>
            </a:r>
            <a:r>
              <a:rPr lang="en-SG" sz="5400" dirty="0"/>
              <a:t>.”</a:t>
            </a:r>
            <a:br>
              <a:rPr lang="en-SG" dirty="0"/>
            </a:br>
            <a:endParaRPr lang="en-US" sz="4000" dirty="0"/>
          </a:p>
        </p:txBody>
      </p:sp>
    </p:spTree>
    <p:extLst>
      <p:ext uri="{BB962C8B-B14F-4D97-AF65-F5344CB8AC3E}">
        <p14:creationId xmlns:p14="http://schemas.microsoft.com/office/powerpoint/2010/main" val="23484387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525096" y="4899167"/>
            <a:ext cx="11345008" cy="1613928"/>
          </a:xfrm>
          <a:solidFill>
            <a:schemeClr val="accent2">
              <a:lumMod val="40000"/>
              <a:lumOff val="60000"/>
            </a:schemeClr>
          </a:solidFill>
        </p:spPr>
        <p:txBody>
          <a:bodyPr>
            <a:noAutofit/>
          </a:bodyPr>
          <a:lstStyle/>
          <a:p>
            <a:pPr algn="r"/>
            <a:r>
              <a:rPr lang="en-US" sz="7200" b="1" dirty="0"/>
              <a:t>3 Visions: RENEW </a:t>
            </a:r>
            <a:br>
              <a:rPr lang="en-US" sz="7200" b="1" dirty="0"/>
            </a:br>
            <a:r>
              <a:rPr lang="en-US" sz="4400" b="1" dirty="0"/>
              <a:t>(Acts 10:9-16)</a:t>
            </a:r>
            <a:endParaRPr lang="en-US" sz="7200" b="1" dirty="0"/>
          </a:p>
        </p:txBody>
      </p:sp>
      <p:pic>
        <p:nvPicPr>
          <p:cNvPr id="3" name="Picture 2">
            <a:extLst>
              <a:ext uri="{FF2B5EF4-FFF2-40B4-BE49-F238E27FC236}">
                <a16:creationId xmlns:a16="http://schemas.microsoft.com/office/drawing/2014/main" id="{35291E32-8FE7-3E43-B1C4-0F6AE2F36CED}"/>
              </a:ext>
            </a:extLst>
          </p:cNvPr>
          <p:cNvPicPr>
            <a:picLocks noChangeAspect="1"/>
          </p:cNvPicPr>
          <p:nvPr/>
        </p:nvPicPr>
        <p:blipFill>
          <a:blip r:embed="rId2"/>
          <a:stretch>
            <a:fillRect/>
          </a:stretch>
        </p:blipFill>
        <p:spPr>
          <a:xfrm>
            <a:off x="4235116" y="417195"/>
            <a:ext cx="7634988" cy="4481972"/>
          </a:xfrm>
          <a:prstGeom prst="rect">
            <a:avLst/>
          </a:prstGeom>
        </p:spPr>
      </p:pic>
    </p:spTree>
    <p:extLst>
      <p:ext uri="{BB962C8B-B14F-4D97-AF65-F5344CB8AC3E}">
        <p14:creationId xmlns:p14="http://schemas.microsoft.com/office/powerpoint/2010/main" val="74935395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077A-1C53-CF40-B0DE-29EA36701BA5}"/>
              </a:ext>
            </a:extLst>
          </p:cNvPr>
          <p:cNvSpPr>
            <a:spLocks noGrp="1"/>
          </p:cNvSpPr>
          <p:nvPr>
            <p:ph type="title"/>
          </p:nvPr>
        </p:nvSpPr>
        <p:spPr>
          <a:xfrm>
            <a:off x="838200" y="176463"/>
            <a:ext cx="10515600" cy="5933761"/>
          </a:xfrm>
        </p:spPr>
        <p:txBody>
          <a:bodyPr>
            <a:noAutofit/>
          </a:bodyPr>
          <a:lstStyle/>
          <a:p>
            <a:r>
              <a:rPr lang="en-US" sz="3200" dirty="0">
                <a:latin typeface="+mn-lt"/>
              </a:rPr>
              <a:t>He saw heaven opened and something like a large sheet being let down to earth by its four corners. It contained all kinds of four-footed animals, as well as reptiles and birds. Then a voice told him, “Get up, Peter. Kill and eat.”</a:t>
            </a:r>
            <a:br>
              <a:rPr lang="en-US" sz="3200" dirty="0">
                <a:latin typeface="+mn-lt"/>
              </a:rPr>
            </a:br>
            <a:r>
              <a:rPr lang="en-US" sz="3200" dirty="0">
                <a:latin typeface="+mn-lt"/>
              </a:rPr>
              <a:t>“Surely not, Lord!” Peter replied. “I have never eaten anything impure or unclean.”</a:t>
            </a:r>
            <a:br>
              <a:rPr lang="en-US" sz="3200" dirty="0">
                <a:latin typeface="+mn-lt"/>
              </a:rPr>
            </a:br>
            <a:r>
              <a:rPr lang="en-US" sz="3200" dirty="0">
                <a:latin typeface="+mn-lt"/>
              </a:rPr>
              <a:t>The voice spoke to him a second time, “Do not call anything impure that God has made clean.”</a:t>
            </a:r>
            <a:br>
              <a:rPr lang="en-US" sz="3200" dirty="0">
                <a:latin typeface="+mn-lt"/>
              </a:rPr>
            </a:br>
            <a:r>
              <a:rPr lang="en-US" sz="3200" dirty="0">
                <a:latin typeface="+mn-lt"/>
              </a:rPr>
              <a:t>This happened three times, and immediately the sheet was taken back to heaven.</a:t>
            </a:r>
            <a:br>
              <a:rPr lang="en-US" sz="3200" dirty="0">
                <a:latin typeface="+mn-lt"/>
              </a:rPr>
            </a:br>
            <a:br>
              <a:rPr lang="en-US" sz="3200" dirty="0">
                <a:latin typeface="+mn-lt"/>
              </a:rPr>
            </a:br>
            <a:r>
              <a:rPr lang="en-US" sz="3200" dirty="0">
                <a:latin typeface="+mn-lt"/>
              </a:rPr>
              <a:t>Acts 10:11-16 (NKJV)</a:t>
            </a:r>
          </a:p>
        </p:txBody>
      </p:sp>
    </p:spTree>
    <p:extLst>
      <p:ext uri="{BB962C8B-B14F-4D97-AF65-F5344CB8AC3E}">
        <p14:creationId xmlns:p14="http://schemas.microsoft.com/office/powerpoint/2010/main" val="10080142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86077A-1C53-CF40-B0DE-29EA36701BA5}"/>
              </a:ext>
            </a:extLst>
          </p:cNvPr>
          <p:cNvSpPr>
            <a:spLocks noGrp="1"/>
          </p:cNvSpPr>
          <p:nvPr>
            <p:ph type="title"/>
          </p:nvPr>
        </p:nvSpPr>
        <p:spPr>
          <a:xfrm>
            <a:off x="838200" y="2048256"/>
            <a:ext cx="10515600" cy="4187952"/>
          </a:xfrm>
        </p:spPr>
        <p:txBody>
          <a:bodyPr>
            <a:noAutofit/>
          </a:bodyPr>
          <a:lstStyle/>
          <a:p>
            <a:r>
              <a:rPr lang="en-US" sz="4000" b="1" dirty="0"/>
              <a:t>Acts 10:34-35</a:t>
            </a:r>
            <a:br>
              <a:rPr lang="en-US" sz="4000" b="1" dirty="0"/>
            </a:br>
            <a:r>
              <a:rPr lang="en-US" sz="4000" dirty="0"/>
              <a:t>Then Peter began to speak: “I now realize how true it is that God does not show favoritism but accepts from every nation the one who fears him and does what is right.</a:t>
            </a:r>
            <a:br>
              <a:rPr lang="en-US" sz="4000" b="1" dirty="0"/>
            </a:br>
            <a:br>
              <a:rPr lang="en-US" sz="4000" b="1" dirty="0"/>
            </a:br>
            <a:r>
              <a:rPr lang="en-US" sz="4000" b="1" dirty="0"/>
              <a:t>Acts 10:43</a:t>
            </a:r>
            <a:br>
              <a:rPr lang="en-US" sz="4000" b="1" dirty="0"/>
            </a:br>
            <a:r>
              <a:rPr lang="en-US" sz="4000" dirty="0"/>
              <a:t>All the prophets testify about him that everyone who believes in him receives forgiveness of sins through his name.”</a:t>
            </a:r>
          </a:p>
        </p:txBody>
      </p:sp>
    </p:spTree>
    <p:extLst>
      <p:ext uri="{BB962C8B-B14F-4D97-AF65-F5344CB8AC3E}">
        <p14:creationId xmlns:p14="http://schemas.microsoft.com/office/powerpoint/2010/main" val="9185170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838200" y="365125"/>
            <a:ext cx="10515600" cy="1019175"/>
          </a:xfrm>
          <a:solidFill>
            <a:schemeClr val="accent2">
              <a:lumMod val="40000"/>
              <a:lumOff val="60000"/>
            </a:schemeClr>
          </a:solidFill>
        </p:spPr>
        <p:txBody>
          <a:bodyPr>
            <a:normAutofit fontScale="90000"/>
          </a:bodyPr>
          <a:lstStyle/>
          <a:p>
            <a:r>
              <a:rPr lang="en-US" sz="7200" b="1" dirty="0"/>
              <a:t>3 Visions</a:t>
            </a:r>
          </a:p>
        </p:txBody>
      </p:sp>
      <p:sp>
        <p:nvSpPr>
          <p:cNvPr id="5" name="Text Placeholder 4">
            <a:extLst>
              <a:ext uri="{FF2B5EF4-FFF2-40B4-BE49-F238E27FC236}">
                <a16:creationId xmlns:a16="http://schemas.microsoft.com/office/drawing/2014/main" id="{F51F9380-4732-3B41-85D0-5880329EC560}"/>
              </a:ext>
            </a:extLst>
          </p:cNvPr>
          <p:cNvSpPr>
            <a:spLocks noGrp="1"/>
          </p:cNvSpPr>
          <p:nvPr>
            <p:ph idx="1"/>
          </p:nvPr>
        </p:nvSpPr>
        <p:spPr>
          <a:xfrm>
            <a:off x="838200" y="1652336"/>
            <a:ext cx="10515600" cy="4862763"/>
          </a:xfrm>
        </p:spPr>
        <p:txBody>
          <a:bodyPr>
            <a:normAutofit lnSpcReduction="10000"/>
          </a:bodyPr>
          <a:lstStyle/>
          <a:p>
            <a:r>
              <a:rPr lang="en-US" sz="4000" dirty="0"/>
              <a:t>Our mental models and biasness can hinder our faith.</a:t>
            </a:r>
          </a:p>
          <a:p>
            <a:pPr marL="457200" lvl="1" indent="0">
              <a:buNone/>
            </a:pPr>
            <a:r>
              <a:rPr lang="en-SG" sz="4000" dirty="0"/>
              <a:t>“Do not conform to the pattern of this world, but be transformed by the renewing of your mind. Then you will be able to test and approve what God’s will is—his good, pleasing and perfect will (Romans 12:2)”</a:t>
            </a:r>
            <a:endParaRPr lang="en-US" sz="4000" dirty="0"/>
          </a:p>
          <a:p>
            <a:r>
              <a:rPr lang="en-US" sz="4000" dirty="0"/>
              <a:t>God-given change in mindset releases us fully to do His work.</a:t>
            </a:r>
          </a:p>
        </p:txBody>
      </p:sp>
    </p:spTree>
    <p:extLst>
      <p:ext uri="{BB962C8B-B14F-4D97-AF65-F5344CB8AC3E}">
        <p14:creationId xmlns:p14="http://schemas.microsoft.com/office/powerpoint/2010/main" val="3927349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838200" y="365125"/>
            <a:ext cx="10515600" cy="1019175"/>
          </a:xfrm>
          <a:solidFill>
            <a:schemeClr val="accent1">
              <a:lumMod val="60000"/>
              <a:lumOff val="40000"/>
            </a:schemeClr>
          </a:solidFill>
        </p:spPr>
        <p:txBody>
          <a:bodyPr>
            <a:normAutofit fontScale="90000"/>
          </a:bodyPr>
          <a:lstStyle/>
          <a:p>
            <a:r>
              <a:rPr lang="en-US" sz="7200" b="1" dirty="0"/>
              <a:t>3 Lessons – a recap</a:t>
            </a:r>
          </a:p>
        </p:txBody>
      </p:sp>
      <p:sp>
        <p:nvSpPr>
          <p:cNvPr id="5" name="Text Placeholder 4">
            <a:extLst>
              <a:ext uri="{FF2B5EF4-FFF2-40B4-BE49-F238E27FC236}">
                <a16:creationId xmlns:a16="http://schemas.microsoft.com/office/drawing/2014/main" id="{F51F9380-4732-3B41-85D0-5880329EC560}"/>
              </a:ext>
            </a:extLst>
          </p:cNvPr>
          <p:cNvSpPr>
            <a:spLocks noGrp="1"/>
          </p:cNvSpPr>
          <p:nvPr>
            <p:ph idx="1"/>
          </p:nvPr>
        </p:nvSpPr>
        <p:spPr>
          <a:xfrm>
            <a:off x="838200" y="1620252"/>
            <a:ext cx="10515600" cy="4894847"/>
          </a:xfrm>
        </p:spPr>
        <p:txBody>
          <a:bodyPr>
            <a:normAutofit fontScale="92500" lnSpcReduction="20000"/>
          </a:bodyPr>
          <a:lstStyle/>
          <a:p>
            <a:pPr marL="0" lvl="0" indent="0">
              <a:buNone/>
              <a:tabLst>
                <a:tab pos="2889250" algn="l"/>
              </a:tabLst>
            </a:pPr>
            <a:r>
              <a:rPr lang="en-US" sz="4800" b="1" dirty="0"/>
              <a:t>3 denials: </a:t>
            </a:r>
            <a:r>
              <a:rPr lang="en-US" sz="4000" b="1" u="sng" dirty="0">
                <a:solidFill>
                  <a:srgbClr val="0070C0"/>
                </a:solidFill>
              </a:rPr>
              <a:t>REMORSE</a:t>
            </a:r>
            <a:r>
              <a:rPr lang="en-US" sz="4000" dirty="0"/>
              <a:t> breaks our human dependence to fully REPENT &amp; depend on God.</a:t>
            </a:r>
          </a:p>
          <a:p>
            <a:pPr marL="0" lvl="0" indent="0">
              <a:buNone/>
              <a:tabLst>
                <a:tab pos="2889250" algn="l"/>
              </a:tabLst>
            </a:pPr>
            <a:endParaRPr lang="en-SG" sz="4000" dirty="0"/>
          </a:p>
          <a:p>
            <a:pPr marL="0" lvl="0" indent="0">
              <a:buNone/>
              <a:tabLst>
                <a:tab pos="2889250" algn="l"/>
              </a:tabLst>
            </a:pPr>
            <a:r>
              <a:rPr lang="en-US" sz="4800" b="1" dirty="0"/>
              <a:t>3 affirmations: </a:t>
            </a:r>
            <a:r>
              <a:rPr lang="en-US" sz="4000" b="1" u="sng" dirty="0">
                <a:solidFill>
                  <a:srgbClr val="0070C0"/>
                </a:solidFill>
              </a:rPr>
              <a:t>RESTORATION</a:t>
            </a:r>
            <a:r>
              <a:rPr lang="en-US" sz="4000" dirty="0"/>
              <a:t> affirms our position in Christ and enables us to serve him and others.</a:t>
            </a:r>
          </a:p>
          <a:p>
            <a:pPr marL="0" lvl="0" indent="0">
              <a:buNone/>
              <a:tabLst>
                <a:tab pos="2889250" algn="l"/>
              </a:tabLst>
            </a:pPr>
            <a:endParaRPr lang="en-SG" sz="4000" dirty="0"/>
          </a:p>
          <a:p>
            <a:pPr marL="0" lvl="0" indent="0">
              <a:buNone/>
              <a:tabLst>
                <a:tab pos="2889250" algn="l"/>
              </a:tabLst>
            </a:pPr>
            <a:r>
              <a:rPr lang="en-US" sz="4800" b="1" dirty="0"/>
              <a:t>3 visions: </a:t>
            </a:r>
            <a:r>
              <a:rPr lang="en-US" sz="4000" b="1" u="sng" dirty="0">
                <a:solidFill>
                  <a:srgbClr val="0070C0"/>
                </a:solidFill>
              </a:rPr>
              <a:t>RENEWAL</a:t>
            </a:r>
            <a:r>
              <a:rPr lang="en-US" sz="4000" b="1" dirty="0">
                <a:solidFill>
                  <a:srgbClr val="0070C0"/>
                </a:solidFill>
              </a:rPr>
              <a:t> </a:t>
            </a:r>
            <a:r>
              <a:rPr lang="en-US" sz="4000" dirty="0"/>
              <a:t>of our Minds through a God-given change in mindset releases us fully to do His work.</a:t>
            </a:r>
            <a:endParaRPr lang="en-SG" sz="4000" dirty="0"/>
          </a:p>
        </p:txBody>
      </p:sp>
    </p:spTree>
    <p:extLst>
      <p:ext uri="{BB962C8B-B14F-4D97-AF65-F5344CB8AC3E}">
        <p14:creationId xmlns:p14="http://schemas.microsoft.com/office/powerpoint/2010/main" val="127082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6BAB520-51BA-BC41-B930-F040BA09CAE2}"/>
              </a:ext>
            </a:extLst>
          </p:cNvPr>
          <p:cNvPicPr>
            <a:picLocks noChangeAspect="1"/>
          </p:cNvPicPr>
          <p:nvPr/>
        </p:nvPicPr>
        <p:blipFill>
          <a:blip r:embed="rId2"/>
          <a:stretch>
            <a:fillRect/>
          </a:stretch>
        </p:blipFill>
        <p:spPr>
          <a:xfrm>
            <a:off x="2336774" y="927406"/>
            <a:ext cx="7518452" cy="5003188"/>
          </a:xfrm>
          <a:prstGeom prst="rect">
            <a:avLst/>
          </a:prstGeom>
        </p:spPr>
      </p:pic>
      <p:pic>
        <p:nvPicPr>
          <p:cNvPr id="5" name="Picture 4">
            <a:extLst>
              <a:ext uri="{FF2B5EF4-FFF2-40B4-BE49-F238E27FC236}">
                <a16:creationId xmlns:a16="http://schemas.microsoft.com/office/drawing/2014/main" id="{D6E5AD85-CECD-9A4E-B97E-C61DC719D8C8}"/>
              </a:ext>
            </a:extLst>
          </p:cNvPr>
          <p:cNvPicPr>
            <a:picLocks noChangeAspect="1"/>
          </p:cNvPicPr>
          <p:nvPr/>
        </p:nvPicPr>
        <p:blipFill>
          <a:blip r:embed="rId3"/>
          <a:stretch>
            <a:fillRect/>
          </a:stretch>
        </p:blipFill>
        <p:spPr>
          <a:xfrm>
            <a:off x="1890300" y="270362"/>
            <a:ext cx="8411400" cy="6317276"/>
          </a:xfrm>
          <a:prstGeom prst="rect">
            <a:avLst/>
          </a:prstGeom>
        </p:spPr>
      </p:pic>
    </p:spTree>
    <p:extLst>
      <p:ext uri="{BB962C8B-B14F-4D97-AF65-F5344CB8AC3E}">
        <p14:creationId xmlns:p14="http://schemas.microsoft.com/office/powerpoint/2010/main" val="6991056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88A2C40E-ACA8-664A-B7A6-A3284820682C}"/>
              </a:ext>
            </a:extLst>
          </p:cNvPr>
          <p:cNvSpPr txBox="1"/>
          <p:nvPr/>
        </p:nvSpPr>
        <p:spPr>
          <a:xfrm>
            <a:off x="5287616" y="799549"/>
            <a:ext cx="6003235" cy="1569660"/>
          </a:xfrm>
          <a:prstGeom prst="rect">
            <a:avLst/>
          </a:prstGeom>
          <a:noFill/>
        </p:spPr>
        <p:txBody>
          <a:bodyPr wrap="square" rtlCol="0">
            <a:spAutoFit/>
          </a:bodyPr>
          <a:lstStyle/>
          <a:p>
            <a:r>
              <a:rPr lang="en-US" sz="4800" b="1" dirty="0"/>
              <a:t>Simon Peter</a:t>
            </a:r>
          </a:p>
          <a:p>
            <a:r>
              <a:rPr lang="en-US" sz="4800" b="1" dirty="0"/>
              <a:t> </a:t>
            </a:r>
          </a:p>
        </p:txBody>
      </p:sp>
      <p:pic>
        <p:nvPicPr>
          <p:cNvPr id="6" name="Picture 5">
            <a:extLst>
              <a:ext uri="{FF2B5EF4-FFF2-40B4-BE49-F238E27FC236}">
                <a16:creationId xmlns:a16="http://schemas.microsoft.com/office/drawing/2014/main" id="{0EED4E78-CDEC-2245-AD68-A4F8D8EC4A71}"/>
              </a:ext>
            </a:extLst>
          </p:cNvPr>
          <p:cNvPicPr>
            <a:picLocks noChangeAspect="1"/>
          </p:cNvPicPr>
          <p:nvPr/>
        </p:nvPicPr>
        <p:blipFill>
          <a:blip r:embed="rId2"/>
          <a:stretch>
            <a:fillRect/>
          </a:stretch>
        </p:blipFill>
        <p:spPr>
          <a:xfrm>
            <a:off x="1039534" y="799549"/>
            <a:ext cx="3989665" cy="5564532"/>
          </a:xfrm>
          <a:prstGeom prst="rect">
            <a:avLst/>
          </a:prstGeom>
        </p:spPr>
      </p:pic>
      <p:sp>
        <p:nvSpPr>
          <p:cNvPr id="8" name="Rectangle 7">
            <a:extLst>
              <a:ext uri="{FF2B5EF4-FFF2-40B4-BE49-F238E27FC236}">
                <a16:creationId xmlns:a16="http://schemas.microsoft.com/office/drawing/2014/main" id="{A12F7414-0284-844B-A2CE-25B5DBB8876C}"/>
              </a:ext>
            </a:extLst>
          </p:cNvPr>
          <p:cNvSpPr/>
          <p:nvPr/>
        </p:nvSpPr>
        <p:spPr>
          <a:xfrm>
            <a:off x="5287616" y="1812100"/>
            <a:ext cx="6420680" cy="4524315"/>
          </a:xfrm>
          <a:prstGeom prst="rect">
            <a:avLst/>
          </a:prstGeom>
        </p:spPr>
        <p:txBody>
          <a:bodyPr wrap="square">
            <a:spAutoFit/>
          </a:bodyPr>
          <a:lstStyle/>
          <a:p>
            <a:r>
              <a:rPr lang="en-US" sz="3200" dirty="0"/>
              <a:t>John 1:41-42</a:t>
            </a:r>
          </a:p>
          <a:p>
            <a:r>
              <a:rPr lang="en-US" sz="3200" dirty="0"/>
              <a:t>The first thing Andrew did was to find his brother Simon and tell him, “We have found the Messiah” (that is, the Christ). And he brought him to Jesus.</a:t>
            </a:r>
          </a:p>
          <a:p>
            <a:r>
              <a:rPr lang="en-US" sz="3200" dirty="0"/>
              <a:t>Jesus looked at him and said, “You are Simon son of John. You will be called Cephas” (which, when translated, is Peter).</a:t>
            </a:r>
          </a:p>
        </p:txBody>
      </p:sp>
    </p:spTree>
    <p:extLst>
      <p:ext uri="{BB962C8B-B14F-4D97-AF65-F5344CB8AC3E}">
        <p14:creationId xmlns:p14="http://schemas.microsoft.com/office/powerpoint/2010/main" val="41439894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BDB84-ADA8-5B43-852F-0607B53D3F9F}"/>
              </a:ext>
            </a:extLst>
          </p:cNvPr>
          <p:cNvSpPr>
            <a:spLocks noGrp="1"/>
          </p:cNvSpPr>
          <p:nvPr>
            <p:ph type="title"/>
          </p:nvPr>
        </p:nvSpPr>
        <p:spPr>
          <a:xfrm>
            <a:off x="838199" y="365125"/>
            <a:ext cx="11081657" cy="1681389"/>
          </a:xfrm>
          <a:solidFill>
            <a:srgbClr val="FFC000"/>
          </a:solidFill>
        </p:spPr>
        <p:txBody>
          <a:bodyPr>
            <a:noAutofit/>
          </a:bodyPr>
          <a:lstStyle/>
          <a:p>
            <a:pPr algn="ctr"/>
            <a:r>
              <a:rPr lang="en-US" sz="6000" b="1" dirty="0"/>
              <a:t>Three events in Peter’s life</a:t>
            </a:r>
          </a:p>
        </p:txBody>
      </p:sp>
      <p:sp>
        <p:nvSpPr>
          <p:cNvPr id="3" name="Content Placeholder 2">
            <a:extLst>
              <a:ext uri="{FF2B5EF4-FFF2-40B4-BE49-F238E27FC236}">
                <a16:creationId xmlns:a16="http://schemas.microsoft.com/office/drawing/2014/main" id="{3BE56EC4-EA80-D447-930F-D22AE8E525BA}"/>
              </a:ext>
            </a:extLst>
          </p:cNvPr>
          <p:cNvSpPr>
            <a:spLocks noGrp="1"/>
          </p:cNvSpPr>
          <p:nvPr>
            <p:ph idx="1"/>
          </p:nvPr>
        </p:nvSpPr>
        <p:spPr>
          <a:xfrm>
            <a:off x="838200" y="2141310"/>
            <a:ext cx="10515600" cy="4351338"/>
          </a:xfrm>
        </p:spPr>
        <p:txBody>
          <a:bodyPr>
            <a:normAutofit/>
          </a:bodyPr>
          <a:lstStyle/>
          <a:p>
            <a:r>
              <a:rPr lang="en-US" sz="7200" dirty="0"/>
              <a:t>Repent</a:t>
            </a:r>
          </a:p>
          <a:p>
            <a:r>
              <a:rPr lang="en-US" sz="7200" dirty="0"/>
              <a:t>Restore</a:t>
            </a:r>
          </a:p>
          <a:p>
            <a:r>
              <a:rPr lang="en-US" sz="7200" dirty="0"/>
              <a:t>Renew</a:t>
            </a:r>
          </a:p>
        </p:txBody>
      </p:sp>
    </p:spTree>
    <p:extLst>
      <p:ext uri="{BB962C8B-B14F-4D97-AF65-F5344CB8AC3E}">
        <p14:creationId xmlns:p14="http://schemas.microsoft.com/office/powerpoint/2010/main" val="18079843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1040179" y="4615544"/>
            <a:ext cx="10515600" cy="1629814"/>
          </a:xfrm>
          <a:solidFill>
            <a:schemeClr val="accent6">
              <a:lumMod val="40000"/>
              <a:lumOff val="60000"/>
            </a:schemeClr>
          </a:solidFill>
        </p:spPr>
        <p:txBody>
          <a:bodyPr>
            <a:noAutofit/>
          </a:bodyPr>
          <a:lstStyle/>
          <a:p>
            <a:r>
              <a:rPr lang="en-US" sz="6600" b="1" dirty="0"/>
              <a:t>3 Denials: REPENT</a:t>
            </a:r>
            <a:br>
              <a:rPr lang="en-US" sz="6600" b="1" dirty="0"/>
            </a:br>
            <a:r>
              <a:rPr lang="en-US" sz="4400" b="1" dirty="0"/>
              <a:t>(Luke 22:54-62)</a:t>
            </a:r>
            <a:endParaRPr lang="en-US" sz="5400" b="1" dirty="0"/>
          </a:p>
        </p:txBody>
      </p:sp>
      <p:pic>
        <p:nvPicPr>
          <p:cNvPr id="6" name="Picture 5">
            <a:extLst>
              <a:ext uri="{FF2B5EF4-FFF2-40B4-BE49-F238E27FC236}">
                <a16:creationId xmlns:a16="http://schemas.microsoft.com/office/drawing/2014/main" id="{310E3A9A-EE87-E04A-ADC5-FD253ED48A2B}"/>
              </a:ext>
            </a:extLst>
          </p:cNvPr>
          <p:cNvPicPr>
            <a:picLocks noChangeAspect="1"/>
          </p:cNvPicPr>
          <p:nvPr/>
        </p:nvPicPr>
        <p:blipFill>
          <a:blip r:embed="rId2"/>
          <a:stretch>
            <a:fillRect/>
          </a:stretch>
        </p:blipFill>
        <p:spPr>
          <a:xfrm>
            <a:off x="1040179" y="313842"/>
            <a:ext cx="5765168" cy="4301702"/>
          </a:xfrm>
          <a:prstGeom prst="rect">
            <a:avLst/>
          </a:prstGeom>
        </p:spPr>
      </p:pic>
    </p:spTree>
    <p:extLst>
      <p:ext uri="{BB962C8B-B14F-4D97-AF65-F5344CB8AC3E}">
        <p14:creationId xmlns:p14="http://schemas.microsoft.com/office/powerpoint/2010/main" val="15692927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Jesus answered, “I tell you, Peter, before the rooster crows today, you will deny three times that you know me.”</a:t>
            </a:r>
          </a:p>
        </p:txBody>
      </p:sp>
      <p:sp>
        <p:nvSpPr>
          <p:cNvPr id="3" name="Text Placeholder 2"/>
          <p:cNvSpPr>
            <a:spLocks noGrp="1"/>
          </p:cNvSpPr>
          <p:nvPr>
            <p:ph type="body" idx="1"/>
          </p:nvPr>
        </p:nvSpPr>
        <p:spPr/>
        <p:txBody>
          <a:bodyPr>
            <a:normAutofit/>
          </a:bodyPr>
          <a:lstStyle/>
          <a:p>
            <a:pPr algn="r"/>
            <a:r>
              <a:rPr lang="en-US" sz="4000" dirty="0">
                <a:solidFill>
                  <a:schemeClr val="tx1"/>
                </a:solidFill>
              </a:rPr>
              <a:t>Luke 22:34 (NIV)</a:t>
            </a:r>
          </a:p>
        </p:txBody>
      </p:sp>
    </p:spTree>
    <p:extLst>
      <p:ext uri="{BB962C8B-B14F-4D97-AF65-F5344CB8AC3E}">
        <p14:creationId xmlns:p14="http://schemas.microsoft.com/office/powerpoint/2010/main" val="3985652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838200" y="239486"/>
            <a:ext cx="10515600" cy="957943"/>
          </a:xfrm>
          <a:solidFill>
            <a:schemeClr val="accent6">
              <a:lumMod val="40000"/>
              <a:lumOff val="60000"/>
            </a:schemeClr>
          </a:solidFill>
        </p:spPr>
        <p:txBody>
          <a:bodyPr>
            <a:normAutofit fontScale="90000"/>
          </a:bodyPr>
          <a:lstStyle/>
          <a:p>
            <a:r>
              <a:rPr lang="en-US" sz="7200" b="1" dirty="0"/>
              <a:t>Why did Peter deny?</a:t>
            </a:r>
          </a:p>
        </p:txBody>
      </p:sp>
      <p:sp>
        <p:nvSpPr>
          <p:cNvPr id="5" name="Text Placeholder 4">
            <a:extLst>
              <a:ext uri="{FF2B5EF4-FFF2-40B4-BE49-F238E27FC236}">
                <a16:creationId xmlns:a16="http://schemas.microsoft.com/office/drawing/2014/main" id="{F51F9380-4732-3B41-85D0-5880329EC560}"/>
              </a:ext>
            </a:extLst>
          </p:cNvPr>
          <p:cNvSpPr>
            <a:spLocks noGrp="1"/>
          </p:cNvSpPr>
          <p:nvPr>
            <p:ph idx="1"/>
          </p:nvPr>
        </p:nvSpPr>
        <p:spPr>
          <a:xfrm>
            <a:off x="838200" y="1384300"/>
            <a:ext cx="10515600" cy="5130800"/>
          </a:xfrm>
        </p:spPr>
        <p:txBody>
          <a:bodyPr>
            <a:noAutofit/>
          </a:bodyPr>
          <a:lstStyle/>
          <a:p>
            <a:r>
              <a:rPr lang="en-US" b="1" dirty="0"/>
              <a:t>Fear</a:t>
            </a:r>
          </a:p>
          <a:p>
            <a:pPr marL="457200" lvl="1" indent="0">
              <a:buNone/>
            </a:pPr>
            <a:r>
              <a:rPr lang="en-SG" sz="2800" dirty="0"/>
              <a:t>“Such love has no fear, because perfect love expels all fear. If we are afraid, it is for fear of punishment, and this shows that we have not fully experienced his perfect love (1 John 4:18, NLT)”</a:t>
            </a:r>
            <a:endParaRPr lang="en-US" sz="2800" b="1" dirty="0"/>
          </a:p>
          <a:p>
            <a:r>
              <a:rPr lang="en-US" b="1" dirty="0"/>
              <a:t>Alone</a:t>
            </a:r>
          </a:p>
          <a:p>
            <a:pPr marL="457200" lvl="1" indent="0">
              <a:buNone/>
            </a:pPr>
            <a:r>
              <a:rPr lang="en-SG" sz="2800" dirty="0"/>
              <a:t>“A person standing alone can be attacked and defeated, but two can stand back-to-back and conquer. Three are even better, for a triple-braided cord is not easily broken (</a:t>
            </a:r>
            <a:r>
              <a:rPr lang="en-SG" sz="2800" dirty="0" err="1"/>
              <a:t>Ecc</a:t>
            </a:r>
            <a:r>
              <a:rPr lang="en-SG" sz="2800" dirty="0"/>
              <a:t> 4:12)”</a:t>
            </a:r>
            <a:endParaRPr lang="en-US" sz="2800" dirty="0"/>
          </a:p>
          <a:p>
            <a:r>
              <a:rPr lang="en-US" b="1" dirty="0"/>
              <a:t>Away from Jesus</a:t>
            </a:r>
          </a:p>
          <a:p>
            <a:pPr marL="457200" lvl="1" indent="0">
              <a:buNone/>
            </a:pPr>
            <a:r>
              <a:rPr lang="en-SG" sz="2800" dirty="0"/>
              <a:t>“Remain in me, and I will remain in you. For a branch cannot produce fruit if it is severed from the vine, and you cannot be fruitful unless you remain in me (John 15:4)”</a:t>
            </a:r>
            <a:endParaRPr lang="en-US" sz="2800" dirty="0"/>
          </a:p>
        </p:txBody>
      </p:sp>
    </p:spTree>
    <p:extLst>
      <p:ext uri="{BB962C8B-B14F-4D97-AF65-F5344CB8AC3E}">
        <p14:creationId xmlns:p14="http://schemas.microsoft.com/office/powerpoint/2010/main" val="6502977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838200" y="365125"/>
            <a:ext cx="10515600" cy="832304"/>
          </a:xfrm>
          <a:solidFill>
            <a:schemeClr val="accent6">
              <a:lumMod val="40000"/>
              <a:lumOff val="60000"/>
            </a:schemeClr>
          </a:solidFill>
        </p:spPr>
        <p:txBody>
          <a:bodyPr>
            <a:normAutofit fontScale="90000"/>
          </a:bodyPr>
          <a:lstStyle/>
          <a:p>
            <a:r>
              <a:rPr lang="en-US" sz="7200" b="1" dirty="0"/>
              <a:t>3 Denials</a:t>
            </a:r>
          </a:p>
        </p:txBody>
      </p:sp>
      <p:sp>
        <p:nvSpPr>
          <p:cNvPr id="5" name="Text Placeholder 4">
            <a:extLst>
              <a:ext uri="{FF2B5EF4-FFF2-40B4-BE49-F238E27FC236}">
                <a16:creationId xmlns:a16="http://schemas.microsoft.com/office/drawing/2014/main" id="{F51F9380-4732-3B41-85D0-5880329EC560}"/>
              </a:ext>
            </a:extLst>
          </p:cNvPr>
          <p:cNvSpPr>
            <a:spLocks noGrp="1"/>
          </p:cNvSpPr>
          <p:nvPr>
            <p:ph idx="1"/>
          </p:nvPr>
        </p:nvSpPr>
        <p:spPr>
          <a:xfrm>
            <a:off x="838200" y="1384300"/>
            <a:ext cx="10515600" cy="5130800"/>
          </a:xfrm>
        </p:spPr>
        <p:txBody>
          <a:bodyPr>
            <a:normAutofit fontScale="85000" lnSpcReduction="10000"/>
          </a:bodyPr>
          <a:lstStyle/>
          <a:p>
            <a:r>
              <a:rPr lang="en-US" sz="3500" dirty="0"/>
              <a:t>Repeated failures must lead to REPENTENCE</a:t>
            </a:r>
          </a:p>
          <a:p>
            <a:pPr marL="0" indent="0" algn="ctr">
              <a:buNone/>
            </a:pPr>
            <a:r>
              <a:rPr lang="en-US" sz="2600" dirty="0"/>
              <a:t>Jeremiah 15:19</a:t>
            </a:r>
          </a:p>
          <a:p>
            <a:pPr marL="0" indent="0" algn="ctr">
              <a:buNone/>
            </a:pPr>
            <a:r>
              <a:rPr lang="en-US" sz="2600" dirty="0"/>
              <a:t>“Therefore this is what the Lord says:</a:t>
            </a:r>
          </a:p>
          <a:p>
            <a:pPr marL="0" indent="0" algn="ctr">
              <a:buNone/>
            </a:pPr>
            <a:r>
              <a:rPr lang="en-US" sz="2600" dirty="0"/>
              <a:t>“If you repent, I will restore you</a:t>
            </a:r>
          </a:p>
          <a:p>
            <a:pPr marL="0" indent="0" algn="ctr">
              <a:buNone/>
            </a:pPr>
            <a:r>
              <a:rPr lang="en-US" sz="2600" dirty="0"/>
              <a:t>that you may serve me;</a:t>
            </a:r>
          </a:p>
          <a:p>
            <a:pPr marL="0" indent="0" algn="ctr">
              <a:buNone/>
            </a:pPr>
            <a:r>
              <a:rPr lang="en-US" sz="2600" dirty="0"/>
              <a:t>if you utter worthy, not worthless, words,</a:t>
            </a:r>
          </a:p>
          <a:p>
            <a:pPr marL="0" indent="0" algn="ctr">
              <a:buNone/>
            </a:pPr>
            <a:r>
              <a:rPr lang="en-US" sz="2600" dirty="0"/>
              <a:t>you will be my spokesman.</a:t>
            </a:r>
          </a:p>
          <a:p>
            <a:pPr marL="0" indent="0" algn="ctr">
              <a:buNone/>
            </a:pPr>
            <a:r>
              <a:rPr lang="en-US" sz="2600" dirty="0"/>
              <a:t>Let this people turn to you,</a:t>
            </a:r>
          </a:p>
          <a:p>
            <a:pPr marL="0" indent="0" algn="ctr">
              <a:buNone/>
            </a:pPr>
            <a:r>
              <a:rPr lang="en-US" sz="2600" dirty="0"/>
              <a:t>but you must not turn to them.”</a:t>
            </a:r>
          </a:p>
          <a:p>
            <a:pPr marL="0" indent="0">
              <a:buNone/>
            </a:pPr>
            <a:endParaRPr lang="en-US" sz="2600" dirty="0"/>
          </a:p>
          <a:p>
            <a:r>
              <a:rPr lang="en-US" sz="3500" dirty="0"/>
              <a:t>If you continue to trust in Jesus, </a:t>
            </a:r>
            <a:r>
              <a:rPr lang="en-US" sz="3500" b="1" dirty="0"/>
              <a:t>3 strikes is not an out for you!</a:t>
            </a:r>
            <a:endParaRPr lang="en-SG" sz="3500" b="1" dirty="0"/>
          </a:p>
          <a:p>
            <a:r>
              <a:rPr lang="en-US" sz="4000" b="1" dirty="0"/>
              <a:t>REMORSE paves the way for REPENTENCE</a:t>
            </a:r>
          </a:p>
        </p:txBody>
      </p:sp>
    </p:spTree>
    <p:extLst>
      <p:ext uri="{BB962C8B-B14F-4D97-AF65-F5344CB8AC3E}">
        <p14:creationId xmlns:p14="http://schemas.microsoft.com/office/powerpoint/2010/main" val="32211261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2" end="2"/>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4" end="4"/>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8" end="8"/>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10" end="10"/>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5">
                                            <p:txEl>
                                              <p:pRg st="10" end="10"/>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6B03B18-49A2-3C42-A974-4415B0EEF7F7}"/>
              </a:ext>
            </a:extLst>
          </p:cNvPr>
          <p:cNvSpPr>
            <a:spLocks noGrp="1"/>
          </p:cNvSpPr>
          <p:nvPr>
            <p:ph type="title"/>
          </p:nvPr>
        </p:nvSpPr>
        <p:spPr>
          <a:xfrm>
            <a:off x="831850" y="4176346"/>
            <a:ext cx="9391442" cy="1579877"/>
          </a:xfrm>
          <a:solidFill>
            <a:schemeClr val="accent5">
              <a:lumMod val="40000"/>
              <a:lumOff val="60000"/>
            </a:schemeClr>
          </a:solidFill>
        </p:spPr>
        <p:txBody>
          <a:bodyPr>
            <a:normAutofit fontScale="90000"/>
          </a:bodyPr>
          <a:lstStyle/>
          <a:p>
            <a:r>
              <a:rPr lang="en-US" sz="6700" b="1" dirty="0"/>
              <a:t>3 Affirmations: RESTORE </a:t>
            </a:r>
            <a:br>
              <a:rPr lang="en-US" sz="7200" b="1" dirty="0"/>
            </a:br>
            <a:r>
              <a:rPr lang="en-US" sz="5300" b="1" dirty="0"/>
              <a:t>(John 21:15-17)</a:t>
            </a:r>
            <a:endParaRPr lang="en-US" sz="7200" b="1" dirty="0"/>
          </a:p>
        </p:txBody>
      </p:sp>
      <p:pic>
        <p:nvPicPr>
          <p:cNvPr id="2" name="Picture 1">
            <a:extLst>
              <a:ext uri="{FF2B5EF4-FFF2-40B4-BE49-F238E27FC236}">
                <a16:creationId xmlns:a16="http://schemas.microsoft.com/office/drawing/2014/main" id="{D64630CA-528C-D145-95B5-EA32A2A29092}"/>
              </a:ext>
            </a:extLst>
          </p:cNvPr>
          <p:cNvPicPr>
            <a:picLocks noChangeAspect="1"/>
          </p:cNvPicPr>
          <p:nvPr/>
        </p:nvPicPr>
        <p:blipFill>
          <a:blip r:embed="rId2"/>
          <a:stretch>
            <a:fillRect/>
          </a:stretch>
        </p:blipFill>
        <p:spPr>
          <a:xfrm>
            <a:off x="831850" y="347611"/>
            <a:ext cx="9391442" cy="3767189"/>
          </a:xfrm>
          <a:prstGeom prst="rect">
            <a:avLst/>
          </a:prstGeom>
        </p:spPr>
      </p:pic>
    </p:spTree>
    <p:extLst>
      <p:ext uri="{BB962C8B-B14F-4D97-AF65-F5344CB8AC3E}">
        <p14:creationId xmlns:p14="http://schemas.microsoft.com/office/powerpoint/2010/main" val="187605108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289</TotalTime>
  <Words>811</Words>
  <Application>Microsoft Macintosh PowerPoint</Application>
  <PresentationFormat>Widescreen</PresentationFormat>
  <Paragraphs>54</Paragraphs>
  <Slides>17</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Strike 3!</vt:lpstr>
      <vt:lpstr>PowerPoint Presentation</vt:lpstr>
      <vt:lpstr>PowerPoint Presentation</vt:lpstr>
      <vt:lpstr>Three events in Peter’s life</vt:lpstr>
      <vt:lpstr>3 Denials: REPENT (Luke 22:54-62)</vt:lpstr>
      <vt:lpstr>Jesus answered, “I tell you, Peter, before the rooster crows today, you will deny three times that you know me.”</vt:lpstr>
      <vt:lpstr>Why did Peter deny?</vt:lpstr>
      <vt:lpstr>3 Denials</vt:lpstr>
      <vt:lpstr>3 Affirmations: RESTORE  (John 21:15-17)</vt:lpstr>
      <vt:lpstr>John 21:15 (NKJV)  When they had finished eating, Jesus said to Simon Peter, “Simon son of John, do you love me more than these?” “Yes, Lord,” he said, “you know that I love you.” Jesus said, “Feed my lambs.”</vt:lpstr>
      <vt:lpstr>3 Affirmations</vt:lpstr>
      <vt:lpstr>Luke 22:32 (NIV)  But I have prayed for you, Simon, that your faith may not fail. And when you have turned back, strengthen your brothers.” </vt:lpstr>
      <vt:lpstr>3 Visions: RENEW  (Acts 10:9-16)</vt:lpstr>
      <vt:lpstr>He saw heaven opened and something like a large sheet being let down to earth by its four corners. It contained all kinds of four-footed animals, as well as reptiles and birds. Then a voice told him, “Get up, Peter. Kill and eat.” “Surely not, Lord!” Peter replied. “I have never eaten anything impure or unclean.” The voice spoke to him a second time, “Do not call anything impure that God has made clean.” This happened three times, and immediately the sheet was taken back to heaven.  Acts 10:11-16 (NKJV)</vt:lpstr>
      <vt:lpstr>Acts 10:34-35 Then Peter began to speak: “I now realize how true it is that God does not show favoritism but accepts from every nation the one who fears him and does what is right.  Acts 10:43 All the prophets testify about him that everyone who believes in him receives forgiveness of sins through his name.”</vt:lpstr>
      <vt:lpstr>3 Visions</vt:lpstr>
      <vt:lpstr>3 Lessons – a recap</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 Strikes!</dc:title>
  <dc:creator>Microsoft Office User</dc:creator>
  <cp:lastModifiedBy>Microsoft Office User</cp:lastModifiedBy>
  <cp:revision>29</cp:revision>
  <cp:lastPrinted>2020-04-04T07:54:41Z</cp:lastPrinted>
  <dcterms:created xsi:type="dcterms:W3CDTF">2020-04-03T14:53:55Z</dcterms:created>
  <dcterms:modified xsi:type="dcterms:W3CDTF">2020-04-05T05:22:33Z</dcterms:modified>
</cp:coreProperties>
</file>